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277" r:id="rId4"/>
    <p:sldId id="259" r:id="rId5"/>
    <p:sldId id="276" r:id="rId6"/>
    <p:sldId id="271" r:id="rId7"/>
    <p:sldId id="278" r:id="rId8"/>
    <p:sldId id="279" r:id="rId9"/>
    <p:sldId id="272" r:id="rId10"/>
    <p:sldId id="262" r:id="rId11"/>
    <p:sldId id="264" r:id="rId12"/>
    <p:sldId id="266" r:id="rId13"/>
    <p:sldId id="267" r:id="rId14"/>
    <p:sldId id="268" r:id="rId15"/>
    <p:sldId id="269" r:id="rId16"/>
    <p:sldId id="270" r:id="rId17"/>
    <p:sldId id="275" r:id="rId18"/>
    <p:sldId id="280" r:id="rId19"/>
    <p:sldId id="281" r:id="rId20"/>
    <p:sldId id="283" r:id="rId21"/>
    <p:sldId id="284" r:id="rId22"/>
    <p:sldId id="285" r:id="rId23"/>
    <p:sldId id="286" r:id="rId24"/>
  </p:sldIdLst>
  <p:sldSz cx="12192000" cy="6858000"/>
  <p:notesSz cx="6858000" cy="9144000"/>
  <p:embeddedFontLst>
    <p:embeddedFont>
      <p:font typeface="Arial Black" panose="020B0A04020102020204" pitchFamily="34" charset="0"/>
      <p:regular r:id="rId26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2" roundtripDataSignature="AMtx7mjkxPuE4QIcUIeg7h9MZUP1GfgR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3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de19807d16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5" name="Google Shape;145;gde19807d16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e19807d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de19807d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c497ebcf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4" name="Google Shape;194;gdc497ebcf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5" name="Google Shape;20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dc497ebcf2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7" name="Google Shape;217;gdc497ebcf2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dc497ebcf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9" name="Google Shape;229;gdc497ebcf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dc497ebcf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9" name="Google Shape;229;gdc497ebcf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953765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dc497ebcf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9" name="Google Shape;229;gdc497ebcf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102325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dc497ebcf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9" name="Google Shape;229;gdc497ebcf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7738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e19807d16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gde19807d1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dc497ebcf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9" name="Google Shape;229;gdc497ebcf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330256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dc497ebcf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9" name="Google Shape;229;gdc497ebcf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919745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dc497ebcf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9" name="Google Shape;229;gdc497ebcf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852314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dc497ebcf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9" name="Google Shape;229;gdc497ebcf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35460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e19807d16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gde19807d1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1702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de19807d16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9" name="Google Shape;109;gde19807d16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de19807d1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1" name="Google Shape;121;gde19807d1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97399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de19807d1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1" name="Google Shape;121;gde19807d1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73973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de19807d1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1" name="Google Shape;121;gde19807d1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09842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de19807d1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1" name="Google Shape;121;gde19807d1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70163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e19807d16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3" name="Google Shape;133;gde19807d16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7984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2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786062" y="1833175"/>
            <a:ext cx="6288505" cy="449179"/>
          </a:xfrm>
          <a:prstGeom prst="roundRect">
            <a:avLst>
              <a:gd name="adj" fmla="val 16667"/>
            </a:avLst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2° Programa de Inmersión Tecnológica – COMPUTER VISION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818147" y="2731533"/>
            <a:ext cx="75399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PE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Reto 2</a:t>
            </a:r>
            <a:endParaRPr sz="3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1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6062" y="475190"/>
            <a:ext cx="2080562" cy="908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4">
            <a:alphaModFix/>
          </a:blip>
          <a:srcRect r="54960" b="2234"/>
          <a:stretch/>
        </p:blipFill>
        <p:spPr>
          <a:xfrm>
            <a:off x="9587606" y="1260600"/>
            <a:ext cx="2604394" cy="55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 txBox="1"/>
          <p:nvPr/>
        </p:nvSpPr>
        <p:spPr>
          <a:xfrm>
            <a:off x="896168" y="4830618"/>
            <a:ext cx="606829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PE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Renzo Guerrero Huayta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e19807d16_0_93"/>
          <p:cNvSpPr/>
          <p:nvPr/>
        </p:nvSpPr>
        <p:spPr>
          <a:xfrm>
            <a:off x="0" y="0"/>
            <a:ext cx="12192000" cy="738900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gde19807d16_0_93"/>
          <p:cNvSpPr txBox="1"/>
          <p:nvPr/>
        </p:nvSpPr>
        <p:spPr>
          <a:xfrm>
            <a:off x="221671" y="107844"/>
            <a:ext cx="28263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PE" sz="2800">
                <a:solidFill>
                  <a:schemeClr val="lt1"/>
                </a:solidFill>
              </a:rPr>
              <a:t>Técnicas</a:t>
            </a: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de19807d16_0_93"/>
          <p:cNvSpPr/>
          <p:nvPr/>
        </p:nvSpPr>
        <p:spPr>
          <a:xfrm>
            <a:off x="9799782" y="115927"/>
            <a:ext cx="1973100" cy="44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gde19807d16_0_9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de19807d16_0_93"/>
          <p:cNvSpPr txBox="1"/>
          <p:nvPr/>
        </p:nvSpPr>
        <p:spPr>
          <a:xfrm>
            <a:off x="778249" y="1091562"/>
            <a:ext cx="4203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 b="1" dirty="0">
                <a:latin typeface="Arial Black"/>
                <a:ea typeface="Arial Black"/>
                <a:cs typeface="Arial Black"/>
                <a:sym typeface="Arial Black"/>
              </a:rPr>
              <a:t>8.OCR</a:t>
            </a:r>
            <a:endParaRPr sz="1200" b="1" dirty="0"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54" name="Google Shape;154;gde19807d16_0_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8097" y="1748253"/>
            <a:ext cx="4286125" cy="34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e19807d16_0_0"/>
          <p:cNvSpPr/>
          <p:nvPr/>
        </p:nvSpPr>
        <p:spPr>
          <a:xfrm>
            <a:off x="0" y="0"/>
            <a:ext cx="12192000" cy="738900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gde19807d16_0_0"/>
          <p:cNvSpPr txBox="1"/>
          <p:nvPr/>
        </p:nvSpPr>
        <p:spPr>
          <a:xfrm>
            <a:off x="221671" y="107844"/>
            <a:ext cx="28263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Bolsa de Sal</a:t>
            </a:r>
            <a:endParaRPr sz="2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de19807d16_0_0"/>
          <p:cNvSpPr/>
          <p:nvPr/>
        </p:nvSpPr>
        <p:spPr>
          <a:xfrm>
            <a:off x="9799782" y="115927"/>
            <a:ext cx="1973100" cy="44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de19807d16_0_0"/>
          <p:cNvSpPr txBox="1"/>
          <p:nvPr/>
        </p:nvSpPr>
        <p:spPr>
          <a:xfrm>
            <a:off x="4337476" y="5427688"/>
            <a:ext cx="3232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[Frame de video original]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gde19807d16_0_0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de19807d16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26698" y="1724698"/>
            <a:ext cx="4628749" cy="370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de19807d16_0_0"/>
          <p:cNvSpPr txBox="1"/>
          <p:nvPr/>
        </p:nvSpPr>
        <p:spPr>
          <a:xfrm>
            <a:off x="340675" y="874425"/>
            <a:ext cx="4335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PE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Entradas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"/>
          <p:cNvSpPr/>
          <p:nvPr/>
        </p:nvSpPr>
        <p:spPr>
          <a:xfrm>
            <a:off x="0" y="0"/>
            <a:ext cx="12192000" cy="738900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8"/>
          <p:cNvSpPr txBox="1"/>
          <p:nvPr/>
        </p:nvSpPr>
        <p:spPr>
          <a:xfrm>
            <a:off x="221671" y="107844"/>
            <a:ext cx="2826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PE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Técnicas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8"/>
          <p:cNvSpPr/>
          <p:nvPr/>
        </p:nvSpPr>
        <p:spPr>
          <a:xfrm>
            <a:off x="9799782" y="115927"/>
            <a:ext cx="1973100" cy="44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8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8"/>
          <p:cNvSpPr txBox="1"/>
          <p:nvPr/>
        </p:nvSpPr>
        <p:spPr>
          <a:xfrm>
            <a:off x="545325" y="991525"/>
            <a:ext cx="441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PE" sz="1400" b="1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1. Detección de movimiento</a:t>
            </a:r>
            <a:endParaRPr sz="1400" b="1" i="0" u="none" strike="noStrike" cap="non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91" name="Google Shape;191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7782" y="1938065"/>
            <a:ext cx="10921062" cy="452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c497ebcf2_0_3"/>
          <p:cNvSpPr/>
          <p:nvPr/>
        </p:nvSpPr>
        <p:spPr>
          <a:xfrm>
            <a:off x="0" y="0"/>
            <a:ext cx="12192000" cy="738900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dc497ebcf2_0_3"/>
          <p:cNvSpPr txBox="1"/>
          <p:nvPr/>
        </p:nvSpPr>
        <p:spPr>
          <a:xfrm>
            <a:off x="221671" y="107844"/>
            <a:ext cx="2826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PE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Técnicas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gdc497ebcf2_0_3"/>
          <p:cNvSpPr/>
          <p:nvPr/>
        </p:nvSpPr>
        <p:spPr>
          <a:xfrm>
            <a:off x="9799782" y="115927"/>
            <a:ext cx="1973100" cy="44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gdc497ebcf2_0_3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dc497ebcf2_0_3"/>
          <p:cNvSpPr txBox="1"/>
          <p:nvPr/>
        </p:nvSpPr>
        <p:spPr>
          <a:xfrm>
            <a:off x="447275" y="862575"/>
            <a:ext cx="2370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gdc497ebcf2_0_3"/>
          <p:cNvSpPr txBox="1"/>
          <p:nvPr/>
        </p:nvSpPr>
        <p:spPr>
          <a:xfrm>
            <a:off x="305125" y="850725"/>
            <a:ext cx="643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PE" sz="1400" b="1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2.Detección de contornos y bolsa de sal</a:t>
            </a:r>
            <a:endParaRPr sz="1400" b="1" i="0" u="none" strike="noStrike" cap="non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02" name="Google Shape;202;gdc497ebcf2_0_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7275" y="1595475"/>
            <a:ext cx="10881273" cy="4438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0" y="0"/>
            <a:ext cx="12192000" cy="738900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9"/>
          <p:cNvSpPr txBox="1"/>
          <p:nvPr/>
        </p:nvSpPr>
        <p:spPr>
          <a:xfrm>
            <a:off x="221671" y="107844"/>
            <a:ext cx="2826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PE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Técnicas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9"/>
          <p:cNvSpPr/>
          <p:nvPr/>
        </p:nvSpPr>
        <p:spPr>
          <a:xfrm>
            <a:off x="9799782" y="115927"/>
            <a:ext cx="1973100" cy="44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9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9"/>
          <p:cNvSpPr txBox="1"/>
          <p:nvPr/>
        </p:nvSpPr>
        <p:spPr>
          <a:xfrm>
            <a:off x="925425" y="1090675"/>
            <a:ext cx="345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PE" sz="1400" b="1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3. Delimitar bolsa de sal</a:t>
            </a:r>
            <a:endParaRPr sz="1400" b="1" i="0" u="none" strike="noStrike" cap="non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12" name="Google Shape;212;p9"/>
          <p:cNvSpPr txBox="1"/>
          <p:nvPr/>
        </p:nvSpPr>
        <p:spPr>
          <a:xfrm>
            <a:off x="6709250" y="1090674"/>
            <a:ext cx="472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PE" sz="1400" b="1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4.Detección de bordes (Canny)</a:t>
            </a:r>
            <a:endParaRPr sz="1400" b="1" i="0" u="none" strike="noStrike" cap="non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13" name="Google Shape;213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3275" y="1842650"/>
            <a:ext cx="5115599" cy="383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20150" y="1842650"/>
            <a:ext cx="5115599" cy="383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dc497ebcf2_0_22"/>
          <p:cNvSpPr/>
          <p:nvPr/>
        </p:nvSpPr>
        <p:spPr>
          <a:xfrm>
            <a:off x="0" y="0"/>
            <a:ext cx="12192000" cy="738900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gdc497ebcf2_0_22"/>
          <p:cNvSpPr txBox="1"/>
          <p:nvPr/>
        </p:nvSpPr>
        <p:spPr>
          <a:xfrm>
            <a:off x="221671" y="107844"/>
            <a:ext cx="2826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PE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Técnicas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dc497ebcf2_0_22"/>
          <p:cNvSpPr/>
          <p:nvPr/>
        </p:nvSpPr>
        <p:spPr>
          <a:xfrm>
            <a:off x="9799782" y="115927"/>
            <a:ext cx="1973100" cy="44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gdc497ebcf2_0_22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dc497ebcf2_0_22"/>
          <p:cNvSpPr txBox="1"/>
          <p:nvPr/>
        </p:nvSpPr>
        <p:spPr>
          <a:xfrm>
            <a:off x="925425" y="1090675"/>
            <a:ext cx="345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PE" sz="14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5. Dilatación</a:t>
            </a:r>
            <a:endParaRPr sz="1400" b="0" i="0" u="none" strike="noStrike" cap="non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24" name="Google Shape;224;gdc497ebcf2_0_22"/>
          <p:cNvSpPr txBox="1"/>
          <p:nvPr/>
        </p:nvSpPr>
        <p:spPr>
          <a:xfrm>
            <a:off x="6709250" y="1090674"/>
            <a:ext cx="472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PE" sz="1400" b="1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6.</a:t>
            </a:r>
            <a:r>
              <a:rPr lang="es-PE" b="1">
                <a:latin typeface="Arial Black"/>
                <a:ea typeface="Arial Black"/>
                <a:cs typeface="Arial Black"/>
                <a:sym typeface="Arial Black"/>
              </a:rPr>
              <a:t>Transformada de Hough(línea verde)</a:t>
            </a:r>
            <a:endParaRPr sz="1400" b="1" i="0" u="none" strike="noStrike" cap="non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25" name="Google Shape;225;gdc497ebcf2_0_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8800" y="1785425"/>
            <a:ext cx="4535225" cy="385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B3751FA-3B65-4281-88E0-FFD6ED704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128" y="1785425"/>
            <a:ext cx="5276850" cy="38576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c497ebcf2_0_35"/>
          <p:cNvSpPr/>
          <p:nvPr/>
        </p:nvSpPr>
        <p:spPr>
          <a:xfrm>
            <a:off x="0" y="0"/>
            <a:ext cx="12192000" cy="738900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dc497ebcf2_0_35"/>
          <p:cNvSpPr txBox="1"/>
          <p:nvPr/>
        </p:nvSpPr>
        <p:spPr>
          <a:xfrm>
            <a:off x="221671" y="107844"/>
            <a:ext cx="2826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PE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Técnicas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dc497ebcf2_0_35"/>
          <p:cNvSpPr/>
          <p:nvPr/>
        </p:nvSpPr>
        <p:spPr>
          <a:xfrm>
            <a:off x="9799782" y="115927"/>
            <a:ext cx="1973100" cy="44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gdc497ebcf2_0_35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dc497ebcf2_0_35"/>
          <p:cNvSpPr txBox="1"/>
          <p:nvPr/>
        </p:nvSpPr>
        <p:spPr>
          <a:xfrm>
            <a:off x="925425" y="1090675"/>
            <a:ext cx="345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PE" sz="14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7.</a:t>
            </a:r>
            <a:r>
              <a:rPr lang="es-PE">
                <a:latin typeface="Arial Black"/>
                <a:ea typeface="Arial Black"/>
                <a:cs typeface="Arial Black"/>
                <a:sym typeface="Arial Black"/>
              </a:rPr>
              <a:t>Transformación de perspectiva</a:t>
            </a:r>
            <a:endParaRPr sz="1400" b="0" i="0" u="none" strike="noStrike" cap="non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37" name="Google Shape;237;gdc497ebcf2_0_35"/>
          <p:cNvSpPr txBox="1"/>
          <p:nvPr/>
        </p:nvSpPr>
        <p:spPr>
          <a:xfrm>
            <a:off x="4330976" y="5191213"/>
            <a:ext cx="3232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s-P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ROI final</a:t>
            </a: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7F58636-5BA4-4111-992B-CB4204228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405" y="2153653"/>
            <a:ext cx="9407190" cy="262288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c497ebcf2_0_35"/>
          <p:cNvSpPr/>
          <p:nvPr/>
        </p:nvSpPr>
        <p:spPr>
          <a:xfrm>
            <a:off x="0" y="0"/>
            <a:ext cx="12192000" cy="738900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dc497ebcf2_0_35"/>
          <p:cNvSpPr txBox="1"/>
          <p:nvPr/>
        </p:nvSpPr>
        <p:spPr>
          <a:xfrm>
            <a:off x="221671" y="107844"/>
            <a:ext cx="2826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PE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Técnicas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dc497ebcf2_0_35"/>
          <p:cNvSpPr/>
          <p:nvPr/>
        </p:nvSpPr>
        <p:spPr>
          <a:xfrm>
            <a:off x="9799782" y="115927"/>
            <a:ext cx="1973100" cy="44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gdc497ebcf2_0_35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dc497ebcf2_0_35"/>
          <p:cNvSpPr txBox="1"/>
          <p:nvPr/>
        </p:nvSpPr>
        <p:spPr>
          <a:xfrm>
            <a:off x="925425" y="1090675"/>
            <a:ext cx="345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dirty="0">
                <a:latin typeface="Arial Black"/>
                <a:ea typeface="Arial Black"/>
                <a:cs typeface="Arial Black"/>
                <a:sym typeface="Arial Black"/>
              </a:rPr>
              <a:t>8</a:t>
            </a:r>
            <a:r>
              <a:rPr lang="es-PE" sz="1400" b="0" i="0" u="none" strike="noStrike" cap="none" dirty="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.OCR</a:t>
            </a:r>
            <a:endParaRPr sz="1400" b="0" i="0" u="none" strike="noStrike" cap="none" dirty="0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37" name="Google Shape;237;gdc497ebcf2_0_35"/>
          <p:cNvSpPr txBox="1"/>
          <p:nvPr/>
        </p:nvSpPr>
        <p:spPr>
          <a:xfrm>
            <a:off x="4054249" y="5817207"/>
            <a:ext cx="3232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PE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[OCR]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0B29D4B-1A43-478E-8CC6-51DED9C50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6316" y="1294369"/>
            <a:ext cx="6521115" cy="452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067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c497ebcf2_0_35"/>
          <p:cNvSpPr/>
          <p:nvPr/>
        </p:nvSpPr>
        <p:spPr>
          <a:xfrm>
            <a:off x="0" y="0"/>
            <a:ext cx="12192000" cy="738900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dc497ebcf2_0_35"/>
          <p:cNvSpPr txBox="1"/>
          <p:nvPr/>
        </p:nvSpPr>
        <p:spPr>
          <a:xfrm>
            <a:off x="419118" y="107860"/>
            <a:ext cx="28263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8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Costa</a:t>
            </a:r>
            <a:endParaRPr sz="28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dc497ebcf2_0_35"/>
          <p:cNvSpPr/>
          <p:nvPr/>
        </p:nvSpPr>
        <p:spPr>
          <a:xfrm>
            <a:off x="9799782" y="115927"/>
            <a:ext cx="1973100" cy="44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gdc497ebcf2_0_35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67;gde19807d16_0_0">
            <a:extLst>
              <a:ext uri="{FF2B5EF4-FFF2-40B4-BE49-F238E27FC236}">
                <a16:creationId xmlns:a16="http://schemas.microsoft.com/office/drawing/2014/main" id="{36523F3E-3227-407D-B9EB-8F58E4AD4E06}"/>
              </a:ext>
            </a:extLst>
          </p:cNvPr>
          <p:cNvSpPr txBox="1"/>
          <p:nvPr/>
        </p:nvSpPr>
        <p:spPr>
          <a:xfrm>
            <a:off x="4337476" y="5427688"/>
            <a:ext cx="3232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[Frame de video original]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70;gde19807d16_0_0">
            <a:extLst>
              <a:ext uri="{FF2B5EF4-FFF2-40B4-BE49-F238E27FC236}">
                <a16:creationId xmlns:a16="http://schemas.microsoft.com/office/drawing/2014/main" id="{4895C848-D021-4550-A8DF-AE135D8C7319}"/>
              </a:ext>
            </a:extLst>
          </p:cNvPr>
          <p:cNvSpPr txBox="1"/>
          <p:nvPr/>
        </p:nvSpPr>
        <p:spPr>
          <a:xfrm>
            <a:off x="340675" y="874425"/>
            <a:ext cx="4335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PE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Entradas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Imagen 5" descr="Imagen que contiene pantalla, televisión, firmar, frente&#10;&#10;Descripción generada automáticamente">
            <a:extLst>
              <a:ext uri="{FF2B5EF4-FFF2-40B4-BE49-F238E27FC236}">
                <a16:creationId xmlns:a16="http://schemas.microsoft.com/office/drawing/2014/main" id="{BCA8C05F-B761-4C84-BCAB-F2449132D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633" y="1840981"/>
            <a:ext cx="4335000" cy="3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53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c497ebcf2_0_35"/>
          <p:cNvSpPr/>
          <p:nvPr/>
        </p:nvSpPr>
        <p:spPr>
          <a:xfrm>
            <a:off x="0" y="0"/>
            <a:ext cx="12192000" cy="738900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dc497ebcf2_0_35"/>
          <p:cNvSpPr txBox="1"/>
          <p:nvPr/>
        </p:nvSpPr>
        <p:spPr>
          <a:xfrm>
            <a:off x="221671" y="107844"/>
            <a:ext cx="2826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PE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Técnicas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dc497ebcf2_0_35"/>
          <p:cNvSpPr/>
          <p:nvPr/>
        </p:nvSpPr>
        <p:spPr>
          <a:xfrm>
            <a:off x="9799782" y="115927"/>
            <a:ext cx="1973100" cy="44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gdc497ebcf2_0_35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0;p8">
            <a:extLst>
              <a:ext uri="{FF2B5EF4-FFF2-40B4-BE49-F238E27FC236}">
                <a16:creationId xmlns:a16="http://schemas.microsoft.com/office/drawing/2014/main" id="{3D2A8EB1-BB96-4D8A-91F5-8A5D97283785}"/>
              </a:ext>
            </a:extLst>
          </p:cNvPr>
          <p:cNvSpPr txBox="1"/>
          <p:nvPr/>
        </p:nvSpPr>
        <p:spPr>
          <a:xfrm>
            <a:off x="545325" y="991525"/>
            <a:ext cx="441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PE" sz="1400" b="1" i="0" u="none" strike="noStrike" cap="none" dirty="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1. Detección de movimiento y contornos </a:t>
            </a:r>
            <a:endParaRPr sz="1400" b="1" i="0" u="none" strike="noStrike" cap="none" dirty="0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27D905C-3E6D-4025-8157-7880C01D5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31" y="1644350"/>
            <a:ext cx="9696435" cy="402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52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e19807d16_0_35"/>
          <p:cNvSpPr/>
          <p:nvPr/>
        </p:nvSpPr>
        <p:spPr>
          <a:xfrm>
            <a:off x="0" y="0"/>
            <a:ext cx="12192000" cy="738900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gde19807d16_0_35"/>
          <p:cNvSpPr txBox="1"/>
          <p:nvPr/>
        </p:nvSpPr>
        <p:spPr>
          <a:xfrm>
            <a:off x="221671" y="107844"/>
            <a:ext cx="28263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PE" sz="2800">
                <a:solidFill>
                  <a:schemeClr val="lt1"/>
                </a:solidFill>
              </a:rPr>
              <a:t>Princesa</a:t>
            </a: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gde19807d16_0_35"/>
          <p:cNvSpPr/>
          <p:nvPr/>
        </p:nvSpPr>
        <p:spPr>
          <a:xfrm>
            <a:off x="9799782" y="115927"/>
            <a:ext cx="1973100" cy="44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gde19807d16_0_35"/>
          <p:cNvSpPr txBox="1"/>
          <p:nvPr/>
        </p:nvSpPr>
        <p:spPr>
          <a:xfrm>
            <a:off x="4243776" y="5594501"/>
            <a:ext cx="3232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PE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s-PE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Frame</a:t>
            </a:r>
            <a:r>
              <a:rPr lang="es-PE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video]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gde19807d16_0_35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de19807d16_0_35"/>
          <p:cNvSpPr txBox="1"/>
          <p:nvPr/>
        </p:nvSpPr>
        <p:spPr>
          <a:xfrm>
            <a:off x="340675" y="874425"/>
            <a:ext cx="4335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Entrada</a:t>
            </a:r>
            <a:endParaRPr sz="1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gde19807d16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6275" y="1803800"/>
            <a:ext cx="4384598" cy="350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c497ebcf2_0_35"/>
          <p:cNvSpPr/>
          <p:nvPr/>
        </p:nvSpPr>
        <p:spPr>
          <a:xfrm>
            <a:off x="0" y="0"/>
            <a:ext cx="12192000" cy="738900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dc497ebcf2_0_35"/>
          <p:cNvSpPr txBox="1"/>
          <p:nvPr/>
        </p:nvSpPr>
        <p:spPr>
          <a:xfrm>
            <a:off x="221671" y="107844"/>
            <a:ext cx="2826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PE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Técnicas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dc497ebcf2_0_35"/>
          <p:cNvSpPr/>
          <p:nvPr/>
        </p:nvSpPr>
        <p:spPr>
          <a:xfrm>
            <a:off x="9799782" y="115927"/>
            <a:ext cx="1973100" cy="44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gdc497ebcf2_0_35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9">
            <a:extLst>
              <a:ext uri="{FF2B5EF4-FFF2-40B4-BE49-F238E27FC236}">
                <a16:creationId xmlns:a16="http://schemas.microsoft.com/office/drawing/2014/main" id="{DDF7D10B-9F03-4314-93D4-899ABEB9E69C}"/>
              </a:ext>
            </a:extLst>
          </p:cNvPr>
          <p:cNvSpPr txBox="1"/>
          <p:nvPr/>
        </p:nvSpPr>
        <p:spPr>
          <a:xfrm>
            <a:off x="925425" y="1090675"/>
            <a:ext cx="345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PE" sz="1400" b="1" i="0" u="none" strike="noStrike" cap="none" dirty="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3. Delimitar </a:t>
            </a:r>
            <a:r>
              <a:rPr lang="es-PE" b="1" dirty="0">
                <a:latin typeface="Arial Black"/>
                <a:ea typeface="Arial Black"/>
                <a:cs typeface="Arial Black"/>
                <a:sym typeface="Arial Black"/>
              </a:rPr>
              <a:t>costa</a:t>
            </a:r>
            <a:endParaRPr sz="1400" b="1" i="0" u="none" strike="noStrike" cap="none" dirty="0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" name="Google Shape;212;p9">
            <a:extLst>
              <a:ext uri="{FF2B5EF4-FFF2-40B4-BE49-F238E27FC236}">
                <a16:creationId xmlns:a16="http://schemas.microsoft.com/office/drawing/2014/main" id="{B4A69093-416D-441C-8677-AABAF27444E1}"/>
              </a:ext>
            </a:extLst>
          </p:cNvPr>
          <p:cNvSpPr txBox="1"/>
          <p:nvPr/>
        </p:nvSpPr>
        <p:spPr>
          <a:xfrm>
            <a:off x="6709250" y="1090674"/>
            <a:ext cx="472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4.Trasformación de perspectiva</a:t>
            </a:r>
            <a:endParaRPr sz="1400" b="1" i="0" u="none" strike="noStrike" cap="none" dirty="0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3" name="Imagen 2" descr="Un letrero de color blanco&#10;&#10;Descripción generada automáticamente con confianza baja">
            <a:extLst>
              <a:ext uri="{FF2B5EF4-FFF2-40B4-BE49-F238E27FC236}">
                <a16:creationId xmlns:a16="http://schemas.microsoft.com/office/drawing/2014/main" id="{445F1BA4-A41F-4CDA-8E00-96EBEF0D9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591" y="1996593"/>
            <a:ext cx="5286693" cy="321594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BA0BD8A-CFAF-429D-93F6-C863DB42C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596" y="1842651"/>
            <a:ext cx="3538499" cy="35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148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c497ebcf2_0_35"/>
          <p:cNvSpPr/>
          <p:nvPr/>
        </p:nvSpPr>
        <p:spPr>
          <a:xfrm>
            <a:off x="0" y="0"/>
            <a:ext cx="12192000" cy="738900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dc497ebcf2_0_35"/>
          <p:cNvSpPr txBox="1"/>
          <p:nvPr/>
        </p:nvSpPr>
        <p:spPr>
          <a:xfrm>
            <a:off x="221671" y="107844"/>
            <a:ext cx="2826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PE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Técnicas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dc497ebcf2_0_35"/>
          <p:cNvSpPr/>
          <p:nvPr/>
        </p:nvSpPr>
        <p:spPr>
          <a:xfrm>
            <a:off x="9799782" y="115927"/>
            <a:ext cx="1973100" cy="44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gdc497ebcf2_0_35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9">
            <a:extLst>
              <a:ext uri="{FF2B5EF4-FFF2-40B4-BE49-F238E27FC236}">
                <a16:creationId xmlns:a16="http://schemas.microsoft.com/office/drawing/2014/main" id="{317542EB-403F-484E-AEB7-B6C9E979AF62}"/>
              </a:ext>
            </a:extLst>
          </p:cNvPr>
          <p:cNvSpPr txBox="1"/>
          <p:nvPr/>
        </p:nvSpPr>
        <p:spPr>
          <a:xfrm>
            <a:off x="925424" y="1090675"/>
            <a:ext cx="430530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5.Segementacion(</a:t>
            </a:r>
            <a:r>
              <a:rPr lang="es-ES" sz="1400" b="1" i="0" u="none" strike="noStrike" cap="none" dirty="0" err="1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Otsu</a:t>
            </a:r>
            <a:r>
              <a:rPr lang="es-ES" sz="1400" b="1" i="0" u="none" strike="noStrike" cap="none" dirty="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) + Dilatación</a:t>
            </a:r>
            <a:endParaRPr sz="1400" b="1" i="0" u="none" strike="noStrike" cap="none" dirty="0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" name="Google Shape;211;p9">
            <a:extLst>
              <a:ext uri="{FF2B5EF4-FFF2-40B4-BE49-F238E27FC236}">
                <a16:creationId xmlns:a16="http://schemas.microsoft.com/office/drawing/2014/main" id="{75CEE567-568F-4FED-A28F-FA2172836FC5}"/>
              </a:ext>
            </a:extLst>
          </p:cNvPr>
          <p:cNvSpPr txBox="1"/>
          <p:nvPr/>
        </p:nvSpPr>
        <p:spPr>
          <a:xfrm>
            <a:off x="6961267" y="1090675"/>
            <a:ext cx="345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PE" b="1" dirty="0">
                <a:latin typeface="Arial Black"/>
                <a:ea typeface="Arial Black"/>
                <a:cs typeface="Arial Black"/>
                <a:sym typeface="Arial Black"/>
              </a:rPr>
              <a:t>6</a:t>
            </a:r>
            <a:r>
              <a:rPr lang="es-PE" sz="1400" b="1" i="0" u="none" strike="noStrike" cap="none" dirty="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. Imagen en grises*</a:t>
            </a:r>
            <a:r>
              <a:rPr lang="es-PE" sz="1400" b="1" i="0" u="none" strike="noStrike" cap="none" dirty="0" err="1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Otsu</a:t>
            </a:r>
            <a:endParaRPr sz="1400" b="1" i="0" u="none" strike="noStrike" cap="none" dirty="0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3" name="Imagen 2" descr="Dibujo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D784AD51-CB0A-42D8-AE3F-A74A8D8AC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18" y="1842650"/>
            <a:ext cx="5919542" cy="3924675"/>
          </a:xfrm>
          <a:prstGeom prst="rect">
            <a:avLst/>
          </a:prstGeom>
        </p:spPr>
      </p:pic>
      <p:pic>
        <p:nvPicPr>
          <p:cNvPr id="5" name="Imagen 4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BE1407FF-9221-4BBF-8E10-9F1A53EBE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5525" y="2005764"/>
            <a:ext cx="5227357" cy="317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662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c497ebcf2_0_35"/>
          <p:cNvSpPr/>
          <p:nvPr/>
        </p:nvSpPr>
        <p:spPr>
          <a:xfrm>
            <a:off x="0" y="0"/>
            <a:ext cx="12192000" cy="738900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dc497ebcf2_0_35"/>
          <p:cNvSpPr txBox="1"/>
          <p:nvPr/>
        </p:nvSpPr>
        <p:spPr>
          <a:xfrm>
            <a:off x="221671" y="107844"/>
            <a:ext cx="2826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PE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Técnicas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dc497ebcf2_0_35"/>
          <p:cNvSpPr/>
          <p:nvPr/>
        </p:nvSpPr>
        <p:spPr>
          <a:xfrm>
            <a:off x="9799782" y="115927"/>
            <a:ext cx="1973100" cy="44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gdc497ebcf2_0_35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11;p9">
            <a:extLst>
              <a:ext uri="{FF2B5EF4-FFF2-40B4-BE49-F238E27FC236}">
                <a16:creationId xmlns:a16="http://schemas.microsoft.com/office/drawing/2014/main" id="{75CEE567-568F-4FED-A28F-FA2172836FC5}"/>
              </a:ext>
            </a:extLst>
          </p:cNvPr>
          <p:cNvSpPr txBox="1"/>
          <p:nvPr/>
        </p:nvSpPr>
        <p:spPr>
          <a:xfrm>
            <a:off x="849699" y="1186927"/>
            <a:ext cx="4396544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PE" sz="1400" b="1" i="0" u="none" strike="noStrike" cap="none" dirty="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7.MSER y encerrar regiones halladas con rectángulos</a:t>
            </a:r>
            <a:endParaRPr sz="1400" b="1" i="0" u="none" strike="noStrike" cap="none" dirty="0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" name="Google Shape;211;p9">
            <a:extLst>
              <a:ext uri="{FF2B5EF4-FFF2-40B4-BE49-F238E27FC236}">
                <a16:creationId xmlns:a16="http://schemas.microsoft.com/office/drawing/2014/main" id="{FCEF9E41-F0EF-4569-AFA6-65A54B6B977B}"/>
              </a:ext>
            </a:extLst>
          </p:cNvPr>
          <p:cNvSpPr txBox="1"/>
          <p:nvPr/>
        </p:nvSpPr>
        <p:spPr>
          <a:xfrm>
            <a:off x="6581273" y="1186927"/>
            <a:ext cx="455393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8.Filtrado por dimensiones de los boxes</a:t>
            </a:r>
            <a:endParaRPr sz="1400" b="1" i="0" u="none" strike="noStrike" cap="none" dirty="0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3" name="Imagen 2" descr="Un letrero de color blanco&#10;&#10;Descripción generada automáticamente con confianza baja">
            <a:extLst>
              <a:ext uri="{FF2B5EF4-FFF2-40B4-BE49-F238E27FC236}">
                <a16:creationId xmlns:a16="http://schemas.microsoft.com/office/drawing/2014/main" id="{FA85E41D-C8D4-4BBC-84B8-CCF25860C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273" y="2108004"/>
            <a:ext cx="5310458" cy="3230397"/>
          </a:xfrm>
          <a:prstGeom prst="rect">
            <a:avLst/>
          </a:prstGeom>
        </p:spPr>
      </p:pic>
      <p:pic>
        <p:nvPicPr>
          <p:cNvPr id="4" name="Imagen 3" descr="Imagen que contiene monitor, pantalla&#10;&#10;Descripción generada automáticamente">
            <a:extLst>
              <a:ext uri="{FF2B5EF4-FFF2-40B4-BE49-F238E27FC236}">
                <a16:creationId xmlns:a16="http://schemas.microsoft.com/office/drawing/2014/main" id="{0B913812-1A5D-4765-864D-572DF754E9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781" y="2250477"/>
            <a:ext cx="4932947" cy="300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99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c497ebcf2_0_35"/>
          <p:cNvSpPr/>
          <p:nvPr/>
        </p:nvSpPr>
        <p:spPr>
          <a:xfrm>
            <a:off x="0" y="0"/>
            <a:ext cx="12192000" cy="738900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dc497ebcf2_0_35"/>
          <p:cNvSpPr txBox="1"/>
          <p:nvPr/>
        </p:nvSpPr>
        <p:spPr>
          <a:xfrm>
            <a:off x="221671" y="107844"/>
            <a:ext cx="2826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PE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Técnicas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dc497ebcf2_0_35"/>
          <p:cNvSpPr/>
          <p:nvPr/>
        </p:nvSpPr>
        <p:spPr>
          <a:xfrm>
            <a:off x="9799782" y="115927"/>
            <a:ext cx="1973100" cy="44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gdc497ebcf2_0_35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1;p9">
            <a:extLst>
              <a:ext uri="{FF2B5EF4-FFF2-40B4-BE49-F238E27FC236}">
                <a16:creationId xmlns:a16="http://schemas.microsoft.com/office/drawing/2014/main" id="{FCEF9E41-F0EF-4569-AFA6-65A54B6B977B}"/>
              </a:ext>
            </a:extLst>
          </p:cNvPr>
          <p:cNvSpPr txBox="1"/>
          <p:nvPr/>
        </p:nvSpPr>
        <p:spPr>
          <a:xfrm>
            <a:off x="771003" y="1159055"/>
            <a:ext cx="455393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 dirty="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8.Filtrado por dimensiones de los boxes</a:t>
            </a:r>
            <a:endParaRPr sz="1400" b="1" i="0" u="none" strike="noStrike" cap="none" dirty="0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9" name="Imagen 8" descr="Imagen que contiene electrónica, microondas, horno, verde&#10;&#10;Descripción generada automáticamente">
            <a:extLst>
              <a:ext uri="{FF2B5EF4-FFF2-40B4-BE49-F238E27FC236}">
                <a16:creationId xmlns:a16="http://schemas.microsoft.com/office/drawing/2014/main" id="{220D8021-562D-4182-A82B-53D3A3A66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03" y="2111636"/>
            <a:ext cx="5229129" cy="3362732"/>
          </a:xfrm>
          <a:prstGeom prst="rect">
            <a:avLst/>
          </a:prstGeom>
        </p:spPr>
      </p:pic>
      <p:pic>
        <p:nvPicPr>
          <p:cNvPr id="11" name="Imagen 10" descr="Imagen que contiene horno, microondas, camión, medidor&#10;&#10;Descripción generada automáticamente">
            <a:extLst>
              <a:ext uri="{FF2B5EF4-FFF2-40B4-BE49-F238E27FC236}">
                <a16:creationId xmlns:a16="http://schemas.microsoft.com/office/drawing/2014/main" id="{3646F2F0-262D-4E5E-9863-E62B634DD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3913" y="2111636"/>
            <a:ext cx="5229129" cy="336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34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e19807d16_0_35"/>
          <p:cNvSpPr/>
          <p:nvPr/>
        </p:nvSpPr>
        <p:spPr>
          <a:xfrm>
            <a:off x="0" y="0"/>
            <a:ext cx="12192000" cy="738900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gde19807d16_0_35"/>
          <p:cNvSpPr txBox="1"/>
          <p:nvPr/>
        </p:nvSpPr>
        <p:spPr>
          <a:xfrm>
            <a:off x="221671" y="107844"/>
            <a:ext cx="28263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Técnicas</a:t>
            </a:r>
            <a:endParaRPr sz="2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gde19807d16_0_35"/>
          <p:cNvSpPr/>
          <p:nvPr/>
        </p:nvSpPr>
        <p:spPr>
          <a:xfrm>
            <a:off x="9799782" y="115927"/>
            <a:ext cx="1973100" cy="44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gde19807d16_0_35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de19807d16_0_35"/>
          <p:cNvSpPr txBox="1"/>
          <p:nvPr/>
        </p:nvSpPr>
        <p:spPr>
          <a:xfrm>
            <a:off x="340675" y="874425"/>
            <a:ext cx="4335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1.Detección movimiento</a:t>
            </a:r>
            <a:endParaRPr sz="1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6438EF3-2128-49A8-8882-C2A0395F3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75" y="1507191"/>
            <a:ext cx="10917035" cy="450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4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e19807d16_0_50"/>
          <p:cNvSpPr/>
          <p:nvPr/>
        </p:nvSpPr>
        <p:spPr>
          <a:xfrm>
            <a:off x="0" y="0"/>
            <a:ext cx="12192000" cy="738900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gde19807d16_0_50"/>
          <p:cNvSpPr txBox="1"/>
          <p:nvPr/>
        </p:nvSpPr>
        <p:spPr>
          <a:xfrm>
            <a:off x="221671" y="107844"/>
            <a:ext cx="28263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PE" sz="2800">
                <a:solidFill>
                  <a:schemeClr val="lt1"/>
                </a:solidFill>
              </a:rPr>
              <a:t>Técnicas</a:t>
            </a: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gde19807d16_0_50"/>
          <p:cNvSpPr/>
          <p:nvPr/>
        </p:nvSpPr>
        <p:spPr>
          <a:xfrm>
            <a:off x="9799782" y="115927"/>
            <a:ext cx="1973100" cy="44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gde19807d16_0_50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de19807d16_0_50"/>
          <p:cNvSpPr txBox="1"/>
          <p:nvPr/>
        </p:nvSpPr>
        <p:spPr>
          <a:xfrm>
            <a:off x="660475" y="945475"/>
            <a:ext cx="341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 b="1" dirty="0">
                <a:latin typeface="Arial Black"/>
                <a:ea typeface="Arial Black"/>
                <a:cs typeface="Arial Black"/>
                <a:sym typeface="Arial Black"/>
              </a:rPr>
              <a:t>2.Escala de grises</a:t>
            </a:r>
            <a:endParaRPr sz="1200" b="1" dirty="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16" name="Google Shape;116;gde19807d16_0_50"/>
          <p:cNvSpPr txBox="1"/>
          <p:nvPr/>
        </p:nvSpPr>
        <p:spPr>
          <a:xfrm>
            <a:off x="6877300" y="1062150"/>
            <a:ext cx="341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 b="1" dirty="0">
                <a:latin typeface="Arial Black"/>
                <a:ea typeface="Arial Black"/>
                <a:cs typeface="Arial Black"/>
                <a:sym typeface="Arial Black"/>
              </a:rPr>
              <a:t>3.Detección de bordes(</a:t>
            </a:r>
            <a:r>
              <a:rPr lang="es-PE" sz="1200" b="1" dirty="0" err="1">
                <a:latin typeface="Arial Black"/>
                <a:ea typeface="Arial Black"/>
                <a:cs typeface="Arial Black"/>
                <a:sym typeface="Arial Black"/>
              </a:rPr>
              <a:t>Canny</a:t>
            </a:r>
            <a:r>
              <a:rPr lang="es-PE" sz="1200" b="1" dirty="0">
                <a:latin typeface="Arial Black"/>
                <a:ea typeface="Arial Black"/>
                <a:cs typeface="Arial Black"/>
                <a:sym typeface="Arial Black"/>
              </a:rPr>
              <a:t>)</a:t>
            </a:r>
            <a:endParaRPr sz="1200" b="1" dirty="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17" name="Google Shape;117;gde19807d16_0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354139" y="2085624"/>
            <a:ext cx="4937924" cy="200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63B842C-2ED9-4ACB-BBFA-59AB83263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2493" y="2085624"/>
            <a:ext cx="6181725" cy="21240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e19807d16_0_60"/>
          <p:cNvSpPr/>
          <p:nvPr/>
        </p:nvSpPr>
        <p:spPr>
          <a:xfrm>
            <a:off x="0" y="0"/>
            <a:ext cx="12192000" cy="738900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de19807d16_0_60"/>
          <p:cNvSpPr txBox="1"/>
          <p:nvPr/>
        </p:nvSpPr>
        <p:spPr>
          <a:xfrm>
            <a:off x="221671" y="107844"/>
            <a:ext cx="28263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PE" sz="2800">
                <a:solidFill>
                  <a:schemeClr val="lt1"/>
                </a:solidFill>
              </a:rPr>
              <a:t>Técnicas</a:t>
            </a: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gde19807d16_0_60"/>
          <p:cNvSpPr/>
          <p:nvPr/>
        </p:nvSpPr>
        <p:spPr>
          <a:xfrm>
            <a:off x="9799782" y="115927"/>
            <a:ext cx="1973100" cy="44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gde19807d16_0_60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de19807d16_0_60"/>
          <p:cNvSpPr txBox="1"/>
          <p:nvPr/>
        </p:nvSpPr>
        <p:spPr>
          <a:xfrm>
            <a:off x="697249" y="1121375"/>
            <a:ext cx="4772125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 b="1" dirty="0">
                <a:latin typeface="Arial Black"/>
                <a:ea typeface="Arial Black"/>
                <a:cs typeface="Arial Black"/>
                <a:sym typeface="Arial Black"/>
              </a:rPr>
              <a:t>4.Detección de figuras geométricas ( cuadrilátero)</a:t>
            </a:r>
            <a:endParaRPr sz="1200" b="1" dirty="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29" name="Google Shape;129;gde19807d16_0_60"/>
          <p:cNvSpPr txBox="1"/>
          <p:nvPr/>
        </p:nvSpPr>
        <p:spPr>
          <a:xfrm>
            <a:off x="6722628" y="1156875"/>
            <a:ext cx="420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 b="1" dirty="0">
                <a:latin typeface="Arial Black"/>
                <a:ea typeface="Arial Black"/>
                <a:cs typeface="Arial Black"/>
                <a:sym typeface="Arial Black"/>
              </a:rPr>
              <a:t>5.Determinar eje principal</a:t>
            </a:r>
            <a:endParaRPr sz="1200" b="1" dirty="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0" name="Google Shape;117;gde19807d16_0_50">
            <a:extLst>
              <a:ext uri="{FF2B5EF4-FFF2-40B4-BE49-F238E27FC236}">
                <a16:creationId xmlns:a16="http://schemas.microsoft.com/office/drawing/2014/main" id="{7E197D80-0349-4059-B6E0-4C458723204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431427" y="2011564"/>
            <a:ext cx="4937924" cy="19551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B685896-531E-4CCC-A17D-A236DF9AB947}"/>
              </a:ext>
            </a:extLst>
          </p:cNvPr>
          <p:cNvSpPr/>
          <p:nvPr/>
        </p:nvSpPr>
        <p:spPr>
          <a:xfrm>
            <a:off x="974558" y="2989159"/>
            <a:ext cx="2261937" cy="295462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E23B89A-6A74-4D1F-AC58-BB8811703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9374" y="1944150"/>
            <a:ext cx="5805703" cy="208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629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e19807d16_0_60"/>
          <p:cNvSpPr/>
          <p:nvPr/>
        </p:nvSpPr>
        <p:spPr>
          <a:xfrm>
            <a:off x="0" y="0"/>
            <a:ext cx="12192000" cy="738900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de19807d16_0_60"/>
          <p:cNvSpPr txBox="1"/>
          <p:nvPr/>
        </p:nvSpPr>
        <p:spPr>
          <a:xfrm>
            <a:off x="221671" y="107844"/>
            <a:ext cx="28263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PE" sz="2800">
                <a:solidFill>
                  <a:schemeClr val="lt1"/>
                </a:solidFill>
              </a:rPr>
              <a:t>Técnicas</a:t>
            </a: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gde19807d16_0_60"/>
          <p:cNvSpPr/>
          <p:nvPr/>
        </p:nvSpPr>
        <p:spPr>
          <a:xfrm>
            <a:off x="9799782" y="115927"/>
            <a:ext cx="1973100" cy="44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gde19807d16_0_60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de19807d16_0_60"/>
          <p:cNvSpPr txBox="1"/>
          <p:nvPr/>
        </p:nvSpPr>
        <p:spPr>
          <a:xfrm>
            <a:off x="697249" y="1121375"/>
            <a:ext cx="4772125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>
                <a:latin typeface="Arial Black"/>
                <a:ea typeface="Arial Black"/>
                <a:cs typeface="Arial Black"/>
                <a:sym typeface="Arial Black"/>
              </a:rPr>
              <a:t>5</a:t>
            </a:r>
            <a:r>
              <a:rPr lang="es-PE" sz="1200" b="1" dirty="0">
                <a:latin typeface="Arial Black"/>
                <a:ea typeface="Arial Black"/>
                <a:cs typeface="Arial Black"/>
                <a:sym typeface="Arial Black"/>
              </a:rPr>
              <a:t>.Delimitar zona de interés</a:t>
            </a:r>
            <a:endParaRPr sz="1200" b="1" dirty="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2484F30-FD29-4852-9D7D-9C119DDA6E62}"/>
              </a:ext>
            </a:extLst>
          </p:cNvPr>
          <p:cNvSpPr txBox="1"/>
          <p:nvPr/>
        </p:nvSpPr>
        <p:spPr>
          <a:xfrm>
            <a:off x="2273016" y="3933480"/>
            <a:ext cx="531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d1</a:t>
            </a:r>
            <a:endParaRPr lang="es-PE" dirty="0">
              <a:solidFill>
                <a:schemeClr val="bg1"/>
              </a:solidFill>
            </a:endParaRP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5F5F4B10-D423-4C27-A0FB-68E3C6B59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2210" y="2103973"/>
            <a:ext cx="7643934" cy="265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66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e19807d16_0_60"/>
          <p:cNvSpPr/>
          <p:nvPr/>
        </p:nvSpPr>
        <p:spPr>
          <a:xfrm>
            <a:off x="0" y="0"/>
            <a:ext cx="12192000" cy="738900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de19807d16_0_60"/>
          <p:cNvSpPr txBox="1"/>
          <p:nvPr/>
        </p:nvSpPr>
        <p:spPr>
          <a:xfrm>
            <a:off x="221671" y="107844"/>
            <a:ext cx="28263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PE" sz="2800">
                <a:solidFill>
                  <a:schemeClr val="lt1"/>
                </a:solidFill>
              </a:rPr>
              <a:t>Técnicas</a:t>
            </a: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gde19807d16_0_60"/>
          <p:cNvSpPr/>
          <p:nvPr/>
        </p:nvSpPr>
        <p:spPr>
          <a:xfrm>
            <a:off x="9799782" y="115927"/>
            <a:ext cx="1973100" cy="44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gde19807d16_0_60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de19807d16_0_60"/>
          <p:cNvSpPr txBox="1"/>
          <p:nvPr/>
        </p:nvSpPr>
        <p:spPr>
          <a:xfrm>
            <a:off x="697249" y="1121375"/>
            <a:ext cx="4772125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>
                <a:latin typeface="Arial Black"/>
                <a:ea typeface="Arial Black"/>
                <a:cs typeface="Arial Black"/>
                <a:sym typeface="Arial Black"/>
              </a:rPr>
              <a:t>5</a:t>
            </a:r>
            <a:r>
              <a:rPr lang="es-PE" sz="1200" b="1" dirty="0">
                <a:latin typeface="Arial Black"/>
                <a:ea typeface="Arial Black"/>
                <a:cs typeface="Arial Black"/>
                <a:sym typeface="Arial Black"/>
              </a:rPr>
              <a:t>.Delimitar zona de interés</a:t>
            </a:r>
            <a:endParaRPr sz="1200" b="1" dirty="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2484F30-FD29-4852-9D7D-9C119DDA6E62}"/>
              </a:ext>
            </a:extLst>
          </p:cNvPr>
          <p:cNvSpPr txBox="1"/>
          <p:nvPr/>
        </p:nvSpPr>
        <p:spPr>
          <a:xfrm>
            <a:off x="2273016" y="3933480"/>
            <a:ext cx="531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d1</a:t>
            </a:r>
            <a:endParaRPr lang="es-PE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6A00882-AB20-40FA-9954-E405B7FD4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850" y="1121375"/>
            <a:ext cx="2826300" cy="545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64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e19807d16_0_60"/>
          <p:cNvSpPr/>
          <p:nvPr/>
        </p:nvSpPr>
        <p:spPr>
          <a:xfrm>
            <a:off x="0" y="0"/>
            <a:ext cx="12192000" cy="738900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de19807d16_0_60"/>
          <p:cNvSpPr txBox="1"/>
          <p:nvPr/>
        </p:nvSpPr>
        <p:spPr>
          <a:xfrm>
            <a:off x="221671" y="107844"/>
            <a:ext cx="28263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PE" sz="2800">
                <a:solidFill>
                  <a:schemeClr val="lt1"/>
                </a:solidFill>
              </a:rPr>
              <a:t>Técnicas</a:t>
            </a: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gde19807d16_0_60"/>
          <p:cNvSpPr/>
          <p:nvPr/>
        </p:nvSpPr>
        <p:spPr>
          <a:xfrm>
            <a:off x="9799782" y="115927"/>
            <a:ext cx="1973100" cy="44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gde19807d16_0_60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de19807d16_0_60"/>
          <p:cNvSpPr txBox="1"/>
          <p:nvPr/>
        </p:nvSpPr>
        <p:spPr>
          <a:xfrm>
            <a:off x="697249" y="1121375"/>
            <a:ext cx="4772125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>
                <a:latin typeface="Arial Black"/>
                <a:ea typeface="Arial Black"/>
                <a:cs typeface="Arial Black"/>
                <a:sym typeface="Arial Black"/>
              </a:rPr>
              <a:t>6.Transformación de perspectiva</a:t>
            </a:r>
            <a:endParaRPr sz="1200" b="1" dirty="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2484F30-FD29-4852-9D7D-9C119DDA6E62}"/>
              </a:ext>
            </a:extLst>
          </p:cNvPr>
          <p:cNvSpPr txBox="1"/>
          <p:nvPr/>
        </p:nvSpPr>
        <p:spPr>
          <a:xfrm>
            <a:off x="2273016" y="3933480"/>
            <a:ext cx="531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d1</a:t>
            </a:r>
            <a:endParaRPr lang="es-PE" dirty="0">
              <a:solidFill>
                <a:schemeClr val="bg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6F2B513-9335-4B4E-AB5D-6F2649C22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4780" y="1610800"/>
            <a:ext cx="6353152" cy="220255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0DBC7E4-922A-43B1-94F3-3E70976DB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7440" y="4685256"/>
            <a:ext cx="3661062" cy="145365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863A75B-580D-434B-A6FE-86FF9D6BEC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1916" y="4685256"/>
            <a:ext cx="4206684" cy="146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769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de19807d16_0_70"/>
          <p:cNvSpPr/>
          <p:nvPr/>
        </p:nvSpPr>
        <p:spPr>
          <a:xfrm>
            <a:off x="0" y="0"/>
            <a:ext cx="12192000" cy="738900"/>
          </a:xfrm>
          <a:prstGeom prst="rect">
            <a:avLst/>
          </a:prstGeom>
          <a:solidFill>
            <a:srgbClr val="007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gde19807d16_0_70"/>
          <p:cNvSpPr txBox="1"/>
          <p:nvPr/>
        </p:nvSpPr>
        <p:spPr>
          <a:xfrm>
            <a:off x="221671" y="107844"/>
            <a:ext cx="28263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PE" sz="2800">
                <a:solidFill>
                  <a:schemeClr val="lt1"/>
                </a:solidFill>
              </a:rPr>
              <a:t>Técnicas</a:t>
            </a: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de19807d16_0_70"/>
          <p:cNvSpPr/>
          <p:nvPr/>
        </p:nvSpPr>
        <p:spPr>
          <a:xfrm>
            <a:off x="9799782" y="115927"/>
            <a:ext cx="1973100" cy="44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P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¡Piensa diferente!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gde19807d16_0_70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2341" y="6186507"/>
            <a:ext cx="1271877" cy="55556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de19807d16_0_70"/>
          <p:cNvSpPr txBox="1"/>
          <p:nvPr/>
        </p:nvSpPr>
        <p:spPr>
          <a:xfrm>
            <a:off x="697250" y="1121375"/>
            <a:ext cx="420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 b="1" dirty="0">
                <a:latin typeface="Arial Black"/>
                <a:ea typeface="Arial Black"/>
                <a:cs typeface="Arial Black"/>
                <a:sym typeface="Arial Black"/>
              </a:rPr>
              <a:t>7.MSER</a:t>
            </a:r>
            <a:endParaRPr sz="1200" b="1" dirty="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18595C5-CD0B-42C6-9FF1-5D9850F14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835" y="2091293"/>
            <a:ext cx="3494271" cy="167515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F4418BD-16E6-4349-90F2-E2FEA5192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4339" y="2091293"/>
            <a:ext cx="3494271" cy="172750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214B6B0-CCAA-496D-8C95-87577520D6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709" y="4419416"/>
            <a:ext cx="3529326" cy="173812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FD749F-0EE3-4A3A-9E79-09F66820C951}"/>
              </a:ext>
            </a:extLst>
          </p:cNvPr>
          <p:cNvSpPr txBox="1"/>
          <p:nvPr/>
        </p:nvSpPr>
        <p:spPr>
          <a:xfrm>
            <a:off x="1287379" y="1490675"/>
            <a:ext cx="2983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1) Escala de grises y </a:t>
            </a:r>
            <a:r>
              <a:rPr lang="es-ES" b="1" dirty="0" err="1"/>
              <a:t>bitwise_not</a:t>
            </a:r>
            <a:endParaRPr lang="es-PE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C0633CA-DD25-4325-A015-BB72934FA008}"/>
              </a:ext>
            </a:extLst>
          </p:cNvPr>
          <p:cNvSpPr txBox="1"/>
          <p:nvPr/>
        </p:nvSpPr>
        <p:spPr>
          <a:xfrm>
            <a:off x="6815950" y="1490675"/>
            <a:ext cx="2983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2) </a:t>
            </a:r>
            <a:r>
              <a:rPr lang="es-ES" b="1" dirty="0" err="1"/>
              <a:t>Umbralización</a:t>
            </a:r>
            <a:r>
              <a:rPr lang="es-ES" b="1" dirty="0"/>
              <a:t> de </a:t>
            </a:r>
            <a:r>
              <a:rPr lang="es-ES" b="1" dirty="0" err="1"/>
              <a:t>Otsu</a:t>
            </a:r>
            <a:endParaRPr lang="es-PE" b="1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87B3C93-A883-4255-BC29-41CB6B13E0D5}"/>
              </a:ext>
            </a:extLst>
          </p:cNvPr>
          <p:cNvSpPr txBox="1"/>
          <p:nvPr/>
        </p:nvSpPr>
        <p:spPr>
          <a:xfrm>
            <a:off x="1199147" y="4122440"/>
            <a:ext cx="2983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3) MSER detector</a:t>
            </a:r>
            <a:endParaRPr lang="es-PE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31C6D4E-4D0B-4370-B9C9-8FBD50ECED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6629" y="4531389"/>
            <a:ext cx="5581650" cy="1279604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F1932551-BE91-4705-9A09-B5F5CA1B13B9}"/>
              </a:ext>
            </a:extLst>
          </p:cNvPr>
          <p:cNvSpPr txBox="1"/>
          <p:nvPr/>
        </p:nvSpPr>
        <p:spPr>
          <a:xfrm>
            <a:off x="6974339" y="4111639"/>
            <a:ext cx="2983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4)Recortar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5796581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335</Words>
  <Application>Microsoft Office PowerPoint</Application>
  <PresentationFormat>Panorámica</PresentationFormat>
  <Paragraphs>88</Paragraphs>
  <Slides>23</Slides>
  <Notes>23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7" baseType="lpstr">
      <vt:lpstr>Calibri</vt:lpstr>
      <vt:lpstr>Arial</vt:lpstr>
      <vt:lpstr>Arial Black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Renzo Alexis Guerrero Huayta</cp:lastModifiedBy>
  <cp:revision>17</cp:revision>
  <dcterms:modified xsi:type="dcterms:W3CDTF">2021-07-16T09:02:30Z</dcterms:modified>
</cp:coreProperties>
</file>